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1" d="100"/>
          <a:sy n="121" d="100"/>
        </p:scale>
        <p:origin x="-120" y="-8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March 22,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March 22,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March 22,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March 22,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March 22,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March 22,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March 22, 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March 22, 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March 22, 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March 22,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March 22,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March 22, 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Shall we Dance?</a:t>
            </a:r>
            <a:endParaRPr lang="en-US" dirty="0"/>
          </a:p>
        </p:txBody>
      </p:sp>
      <p:pic>
        <p:nvPicPr>
          <p:cNvPr id="5" name="Picture 4" descr="dance-3782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0503"/>
            <a:ext cx="9144000" cy="2526632"/>
          </a:xfrm>
          <a:prstGeom prst="rect">
            <a:avLst/>
          </a:prstGeom>
        </p:spPr>
      </p:pic>
      <p:sp>
        <p:nvSpPr>
          <p:cNvPr id="4" name="&quot;No&quot; Symbol 3"/>
          <p:cNvSpPr/>
          <p:nvPr/>
        </p:nvSpPr>
        <p:spPr>
          <a:xfrm>
            <a:off x="4133272" y="1500910"/>
            <a:ext cx="2759364" cy="2840182"/>
          </a:xfrm>
          <a:prstGeom prst="noSmoking">
            <a:avLst>
              <a:gd name="adj" fmla="val 5667"/>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6" name="Rectangle 5"/>
          <p:cNvSpPr/>
          <p:nvPr/>
        </p:nvSpPr>
        <p:spPr>
          <a:xfrm>
            <a:off x="323272" y="4375882"/>
            <a:ext cx="3810000" cy="1200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a:t>2 Sam. 6:14  And David danced before the Lord with all his </a:t>
            </a:r>
            <a:r>
              <a:rPr lang="en-US" sz="2400" dirty="0" smtClean="0"/>
              <a:t>might.</a:t>
            </a:r>
            <a:endParaRPr lang="en-US" sz="2400" dirty="0"/>
          </a:p>
        </p:txBody>
      </p:sp>
      <p:sp>
        <p:nvSpPr>
          <p:cNvPr id="7" name="TextBox 6"/>
          <p:cNvSpPr txBox="1"/>
          <p:nvPr/>
        </p:nvSpPr>
        <p:spPr>
          <a:xfrm>
            <a:off x="8630623" y="11454"/>
            <a:ext cx="492593" cy="276999"/>
          </a:xfrm>
          <a:prstGeom prst="rect">
            <a:avLst/>
          </a:prstGeom>
          <a:noFill/>
        </p:spPr>
        <p:txBody>
          <a:bodyPr wrap="none" rtlCol="0">
            <a:spAutoFit/>
          </a:bodyPr>
          <a:lstStyle/>
          <a:p>
            <a:r>
              <a:rPr lang="en-US" sz="1200" dirty="0" smtClean="0">
                <a:solidFill>
                  <a:schemeClr val="bg1">
                    <a:lumMod val="75000"/>
                  </a:schemeClr>
                </a:solidFill>
              </a:rPr>
              <a:t>ESV</a:t>
            </a:r>
            <a:endParaRPr lang="en-US" sz="1200" dirty="0">
              <a:solidFill>
                <a:schemeClr val="bg1">
                  <a:lumMod val="75000"/>
                </a:schemeClr>
              </a:solidFill>
            </a:endParaRPr>
          </a:p>
        </p:txBody>
      </p:sp>
      <p:sp>
        <p:nvSpPr>
          <p:cNvPr id="8" name="Rectangle 7"/>
          <p:cNvSpPr/>
          <p:nvPr/>
        </p:nvSpPr>
        <p:spPr>
          <a:xfrm>
            <a:off x="4470398" y="3870193"/>
            <a:ext cx="4572000" cy="2308324"/>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r>
              <a:rPr lang="en-US" sz="2400" dirty="0"/>
              <a:t>Ex. 15:20  Then Miriam the prophetess, the sister of Aaron, took a tambourine in her hand, and all the women went out after her with tambourines and dancing.</a:t>
            </a:r>
          </a:p>
        </p:txBody>
      </p:sp>
    </p:spTree>
    <p:extLst>
      <p:ext uri="{BB962C8B-B14F-4D97-AF65-F5344CB8AC3E}">
        <p14:creationId xmlns:p14="http://schemas.microsoft.com/office/powerpoint/2010/main" val="3436483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wrong?</a:t>
            </a:r>
            <a:endParaRPr lang="en-US" dirty="0"/>
          </a:p>
        </p:txBody>
      </p:sp>
      <p:sp>
        <p:nvSpPr>
          <p:cNvPr id="5" name="Text Placeholder 4"/>
          <p:cNvSpPr>
            <a:spLocks noGrp="1"/>
          </p:cNvSpPr>
          <p:nvPr>
            <p:ph type="body" idx="1"/>
          </p:nvPr>
        </p:nvSpPr>
        <p:spPr/>
        <p:txBody>
          <a:bodyPr/>
          <a:lstStyle/>
          <a:p>
            <a:r>
              <a:rPr lang="en-US" dirty="0" smtClean="0"/>
              <a:t>Thayer: “</a:t>
            </a:r>
            <a:r>
              <a:rPr lang="en-US" dirty="0"/>
              <a:t>wanton (acts or) </a:t>
            </a:r>
            <a:r>
              <a:rPr lang="en-US" dirty="0" smtClean="0"/>
              <a:t>manners</a:t>
            </a:r>
            <a:r>
              <a:rPr lang="en-US" dirty="0"/>
              <a:t>, as filthy words, indecent bodily movements, unchaste handling of males and females, etc.” </a:t>
            </a:r>
            <a:endParaRPr lang="en-US" dirty="0"/>
          </a:p>
        </p:txBody>
      </p:sp>
      <p:sp>
        <p:nvSpPr>
          <p:cNvPr id="6" name="Rectangle 5"/>
          <p:cNvSpPr/>
          <p:nvPr/>
        </p:nvSpPr>
        <p:spPr>
          <a:xfrm>
            <a:off x="722313" y="716018"/>
            <a:ext cx="7772400" cy="1200328"/>
          </a:xfrm>
          <a:prstGeom prst="rect">
            <a:avLst/>
          </a:prstGeom>
        </p:spPr>
        <p:txBody>
          <a:bodyPr wrap="square">
            <a:spAutoFit/>
          </a:bodyPr>
          <a:lstStyle/>
          <a:p>
            <a:r>
              <a:rPr lang="en-US" sz="2400" dirty="0"/>
              <a:t>Rom. 13:13  Let us walk properly as in the daytime, not in orgies and drunkenness, not in sexual immorality and </a:t>
            </a:r>
            <a:r>
              <a:rPr lang="en-US" sz="2400" dirty="0">
                <a:solidFill>
                  <a:srgbClr val="FFFF00"/>
                </a:solidFill>
              </a:rPr>
              <a:t>sensuality</a:t>
            </a:r>
            <a:r>
              <a:rPr lang="en-US" sz="2400" dirty="0"/>
              <a:t>, not in quarreling and jealousy.</a:t>
            </a:r>
          </a:p>
        </p:txBody>
      </p:sp>
      <p:sp>
        <p:nvSpPr>
          <p:cNvPr id="8" name="TextBox 7"/>
          <p:cNvSpPr txBox="1"/>
          <p:nvPr/>
        </p:nvSpPr>
        <p:spPr>
          <a:xfrm>
            <a:off x="8630623" y="11454"/>
            <a:ext cx="492593" cy="276999"/>
          </a:xfrm>
          <a:prstGeom prst="rect">
            <a:avLst/>
          </a:prstGeom>
          <a:noFill/>
        </p:spPr>
        <p:txBody>
          <a:bodyPr wrap="none" rtlCol="0">
            <a:spAutoFit/>
          </a:bodyPr>
          <a:lstStyle/>
          <a:p>
            <a:r>
              <a:rPr lang="en-US" sz="1200" dirty="0" smtClean="0">
                <a:solidFill>
                  <a:srgbClr val="BEC7C2"/>
                </a:solidFill>
              </a:rPr>
              <a:t>ESV</a:t>
            </a:r>
            <a:endParaRPr lang="en-US" sz="1200" dirty="0">
              <a:solidFill>
                <a:srgbClr val="BEC7C2"/>
              </a:solidFill>
            </a:endParaRPr>
          </a:p>
        </p:txBody>
      </p:sp>
      <p:sp>
        <p:nvSpPr>
          <p:cNvPr id="9" name="Rectangle 8"/>
          <p:cNvSpPr/>
          <p:nvPr/>
        </p:nvSpPr>
        <p:spPr>
          <a:xfrm>
            <a:off x="722313" y="2068746"/>
            <a:ext cx="7772400" cy="830997"/>
          </a:xfrm>
          <a:prstGeom prst="rect">
            <a:avLst/>
          </a:prstGeom>
        </p:spPr>
        <p:txBody>
          <a:bodyPr wrap="square">
            <a:spAutoFit/>
          </a:bodyPr>
          <a:lstStyle/>
          <a:p>
            <a:r>
              <a:rPr lang="en-US" sz="2400" dirty="0"/>
              <a:t>Gal. 5:19  Now the works of the flesh are evident: sexual immorality, impurity, </a:t>
            </a:r>
            <a:r>
              <a:rPr lang="en-US" sz="2400" dirty="0">
                <a:solidFill>
                  <a:srgbClr val="FFFF00"/>
                </a:solidFill>
              </a:rPr>
              <a:t>sensuality</a:t>
            </a:r>
          </a:p>
        </p:txBody>
      </p:sp>
    </p:spTree>
    <p:extLst>
      <p:ext uri="{BB962C8B-B14F-4D97-AF65-F5344CB8AC3E}">
        <p14:creationId xmlns:p14="http://schemas.microsoft.com/office/powerpoint/2010/main" val="3126511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7981"/>
            <a:ext cx="9153425" cy="5606473"/>
          </a:xfrm>
          <a:prstGeom prst="rect">
            <a:avLst/>
          </a:prstGeom>
        </p:spPr>
      </p:pic>
      <p:pic>
        <p:nvPicPr>
          <p:cNvPr id="5" name="Picture 4" descr="grind.jpg"/>
          <p:cNvPicPr>
            <a:picLocks noChangeAspect="1"/>
          </p:cNvPicPr>
          <p:nvPr/>
        </p:nvPicPr>
        <p:blipFill rotWithShape="1">
          <a:blip r:embed="rId3">
            <a:extLst>
              <a:ext uri="{BEBA8EAE-BF5A-486C-A8C5-ECC9F3942E4B}">
                <a14:imgProps xmlns:a14="http://schemas.microsoft.com/office/drawing/2010/main">
                  <a14:imgLayer r:embed="rId4">
                    <a14:imgEffect>
                      <a14:backgroundRemoval t="69898" b="77806" l="75625" r="88125">
                        <a14:foregroundMark x1="76094" y1="70918" x2="78281" y2="75255"/>
                        <a14:foregroundMark x1="78438" y1="75255" x2="81250" y2="76531"/>
                        <a14:foregroundMark x1="81563" y1="76531" x2="85000" y2="76786"/>
                        <a14:foregroundMark x1="85313" y1="76531" x2="87656" y2="75255"/>
                      </a14:backgroundRemoval>
                    </a14:imgEffect>
                  </a14:imgLayer>
                </a14:imgProps>
              </a:ext>
              <a:ext uri="{28A0092B-C50C-407E-A947-70E740481C1C}">
                <a14:useLocalDpi xmlns:a14="http://schemas.microsoft.com/office/drawing/2010/main" val="0"/>
              </a:ext>
            </a:extLst>
          </a:blip>
          <a:srcRect l="75780" t="69069" r="11228" b="22281"/>
          <a:stretch/>
        </p:blipFill>
        <p:spPr>
          <a:xfrm>
            <a:off x="6931652" y="4500011"/>
            <a:ext cx="1189183" cy="484909"/>
          </a:xfrm>
          <a:prstGeom prst="rect">
            <a:avLst/>
          </a:prstGeom>
        </p:spPr>
      </p:pic>
      <p:sp>
        <p:nvSpPr>
          <p:cNvPr id="6" name="Rectangle 5"/>
          <p:cNvSpPr/>
          <p:nvPr/>
        </p:nvSpPr>
        <p:spPr>
          <a:xfrm>
            <a:off x="7367974" y="4906055"/>
            <a:ext cx="316646" cy="54476"/>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21224626">
            <a:off x="7649756" y="4906055"/>
            <a:ext cx="174461" cy="54476"/>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20055325">
            <a:off x="7794172" y="4876861"/>
            <a:ext cx="228223" cy="45719"/>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1295845">
            <a:off x="7052419" y="4859035"/>
            <a:ext cx="316646" cy="54476"/>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6211455"/>
            <a:ext cx="9144000" cy="64654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Screen Shot 2015-03-22 at 4.00.3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52867">
            <a:off x="1142358" y="2017567"/>
            <a:ext cx="7912100" cy="2984500"/>
          </a:xfrm>
          <a:prstGeom prst="rect">
            <a:avLst/>
          </a:prstGeom>
          <a:ln>
            <a:noFill/>
          </a:ln>
          <a:effectLst>
            <a:outerShdw blurRad="292100" dist="139700" dir="2700000" algn="tl" rotWithShape="0">
              <a:srgbClr val="333333">
                <a:alpha val="65000"/>
              </a:srgbClr>
            </a:outerShdw>
          </a:effectLst>
        </p:spPr>
      </p:pic>
      <p:pic>
        <p:nvPicPr>
          <p:cNvPr id="12" name="Picture 11" descr="Screen Shot 2015-03-22 at 4.00.0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81415">
            <a:off x="349623" y="578021"/>
            <a:ext cx="5696680" cy="2201615"/>
          </a:xfrm>
          <a:prstGeom prst="rect">
            <a:avLst/>
          </a:prstGeom>
          <a:ln>
            <a:noFill/>
          </a:ln>
          <a:effectLst>
            <a:outerShdw blurRad="292100" dist="139700" dir="2700000" algn="tl" rotWithShape="0">
              <a:srgbClr val="333333">
                <a:alpha val="65000"/>
              </a:srgbClr>
            </a:outerShdw>
          </a:effectLst>
        </p:spPr>
      </p:pic>
      <p:pic>
        <p:nvPicPr>
          <p:cNvPr id="14" name="Picture 13" descr="Screen Shot 2015-03-22 at 4.01.4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962" y="1915601"/>
            <a:ext cx="7702918" cy="4480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6202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 calcmode="lin" valueType="num">
                                      <p:cBhvr>
                                        <p:cTn id="25" dur="500" fill="hold"/>
                                        <p:tgtEl>
                                          <p:spTgt spid="14"/>
                                        </p:tgtEl>
                                        <p:attrNameLst>
                                          <p:attrName>style.rotation</p:attrName>
                                        </p:attrNameLst>
                                      </p:cBhvr>
                                      <p:tavLst>
                                        <p:tav tm="0">
                                          <p:val>
                                            <p:fltVal val="360"/>
                                          </p:val>
                                        </p:tav>
                                        <p:tav tm="100000">
                                          <p:val>
                                            <p:fltVal val="0"/>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lhouette-6067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545753" y="3633209"/>
            <a:ext cx="8133831" cy="3046988"/>
          </a:xfrm>
          <a:prstGeom prst="rect">
            <a:avLst/>
          </a:prstGeom>
        </p:spPr>
        <p:txBody>
          <a:bodyPr wrap="square">
            <a:spAutoFit/>
          </a:bodyPr>
          <a:lstStyle/>
          <a:p>
            <a:r>
              <a:rPr lang="en-US" sz="2400" dirty="0">
                <a:solidFill>
                  <a:srgbClr val="FFFFFF"/>
                </a:solidFill>
              </a:rPr>
              <a:t>Eph. 4:17-20  Now this I say and testify in the Lord, that you must no longer walk as the Gentiles do, in the futility of their minds. </a:t>
            </a:r>
            <a:r>
              <a:rPr lang="en-US" sz="2400" baseline="30000" dirty="0">
                <a:solidFill>
                  <a:srgbClr val="FFFFFF"/>
                </a:solidFill>
              </a:rPr>
              <a:t>18</a:t>
            </a:r>
            <a:r>
              <a:rPr lang="en-US" sz="2400" dirty="0">
                <a:solidFill>
                  <a:srgbClr val="FFFFFF"/>
                </a:solidFill>
              </a:rPr>
              <a:t> They are darkened in their understanding, alienated from the life of God because of the ignorance that is in them, due to their hardness of heart. </a:t>
            </a:r>
            <a:r>
              <a:rPr lang="en-US" sz="2400" baseline="30000" dirty="0">
                <a:solidFill>
                  <a:srgbClr val="FFFFFF"/>
                </a:solidFill>
              </a:rPr>
              <a:t>19</a:t>
            </a:r>
            <a:r>
              <a:rPr lang="en-US" sz="2400" dirty="0">
                <a:solidFill>
                  <a:srgbClr val="FFFFFF"/>
                </a:solidFill>
              </a:rPr>
              <a:t> They have become callous and have given themselves up to sensuality, greedy to practice every kind of impurity. </a:t>
            </a:r>
            <a:r>
              <a:rPr lang="en-US" sz="2400" baseline="30000" dirty="0">
                <a:solidFill>
                  <a:srgbClr val="FFFFFF"/>
                </a:solidFill>
              </a:rPr>
              <a:t>20</a:t>
            </a:r>
            <a:r>
              <a:rPr lang="en-US" sz="2400" dirty="0">
                <a:solidFill>
                  <a:srgbClr val="FFFFFF"/>
                </a:solidFill>
              </a:rPr>
              <a:t> But that is not the way you learned Christ!</a:t>
            </a:r>
            <a:r>
              <a:rPr lang="en-US" sz="2400" dirty="0">
                <a:solidFill>
                  <a:srgbClr val="FFFFFF"/>
                </a:solidFill>
              </a:rPr>
              <a:t> </a:t>
            </a:r>
          </a:p>
        </p:txBody>
      </p:sp>
      <p:sp>
        <p:nvSpPr>
          <p:cNvPr id="4" name="TextBox 3"/>
          <p:cNvSpPr txBox="1"/>
          <p:nvPr/>
        </p:nvSpPr>
        <p:spPr>
          <a:xfrm>
            <a:off x="8651407" y="6581001"/>
            <a:ext cx="492593" cy="276999"/>
          </a:xfrm>
          <a:prstGeom prst="rect">
            <a:avLst/>
          </a:prstGeom>
          <a:noFill/>
        </p:spPr>
        <p:txBody>
          <a:bodyPr wrap="none" rtlCol="0">
            <a:spAutoFit/>
          </a:bodyPr>
          <a:lstStyle/>
          <a:p>
            <a:r>
              <a:rPr lang="en-US" sz="1200" dirty="0" smtClean="0"/>
              <a:t>ESV</a:t>
            </a:r>
            <a:endParaRPr lang="en-US" sz="1200" dirty="0"/>
          </a:p>
        </p:txBody>
      </p:sp>
    </p:spTree>
    <p:extLst>
      <p:ext uri="{BB962C8B-B14F-4D97-AF65-F5344CB8AC3E}">
        <p14:creationId xmlns:p14="http://schemas.microsoft.com/office/powerpoint/2010/main" val="3398937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lhouette-6067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545753" y="4231496"/>
            <a:ext cx="8133831" cy="2308324"/>
          </a:xfrm>
          <a:prstGeom prst="rect">
            <a:avLst/>
          </a:prstGeom>
        </p:spPr>
        <p:txBody>
          <a:bodyPr wrap="square">
            <a:spAutoFit/>
          </a:bodyPr>
          <a:lstStyle/>
          <a:p>
            <a:r>
              <a:rPr lang="en-US" sz="2400" dirty="0">
                <a:solidFill>
                  <a:srgbClr val="FFFFFF"/>
                </a:solidFill>
              </a:rPr>
              <a:t>1 Pet. 4:3-4  For the time that is past suffices for doing what the Gentiles want to do, living in sensuality, passions, drunkenness, orgies, drinking parties, and lawless idolatry. </a:t>
            </a:r>
            <a:r>
              <a:rPr lang="en-US" sz="2400" baseline="30000" dirty="0">
                <a:solidFill>
                  <a:srgbClr val="FFFFFF"/>
                </a:solidFill>
              </a:rPr>
              <a:t>4</a:t>
            </a:r>
            <a:r>
              <a:rPr lang="en-US" sz="2400" dirty="0">
                <a:solidFill>
                  <a:srgbClr val="FFFFFF"/>
                </a:solidFill>
              </a:rPr>
              <a:t> With respect to this they are surprised when you do not join them in the same flood of debauchery, and they malign you</a:t>
            </a:r>
          </a:p>
        </p:txBody>
      </p:sp>
      <p:sp>
        <p:nvSpPr>
          <p:cNvPr id="4" name="TextBox 3"/>
          <p:cNvSpPr txBox="1"/>
          <p:nvPr/>
        </p:nvSpPr>
        <p:spPr>
          <a:xfrm>
            <a:off x="8651407" y="6581001"/>
            <a:ext cx="492593" cy="276999"/>
          </a:xfrm>
          <a:prstGeom prst="rect">
            <a:avLst/>
          </a:prstGeom>
          <a:noFill/>
        </p:spPr>
        <p:txBody>
          <a:bodyPr wrap="none" rtlCol="0">
            <a:spAutoFit/>
          </a:bodyPr>
          <a:lstStyle/>
          <a:p>
            <a:r>
              <a:rPr lang="en-US" sz="1200" dirty="0" smtClean="0"/>
              <a:t>ESV</a:t>
            </a:r>
            <a:endParaRPr lang="en-US" sz="1200" dirty="0"/>
          </a:p>
        </p:txBody>
      </p:sp>
    </p:spTree>
    <p:extLst>
      <p:ext uri="{BB962C8B-B14F-4D97-AF65-F5344CB8AC3E}">
        <p14:creationId xmlns:p14="http://schemas.microsoft.com/office/powerpoint/2010/main" val="264859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6555" y="1515011"/>
            <a:ext cx="7063314" cy="3416320"/>
          </a:xfrm>
          <a:prstGeom prst="rect">
            <a:avLst/>
          </a:prstGeom>
        </p:spPr>
        <p:txBody>
          <a:bodyPr wrap="square">
            <a:spAutoFit/>
          </a:bodyPr>
          <a:lstStyle/>
          <a:p>
            <a:r>
              <a:rPr lang="en-US" sz="2400" dirty="0"/>
              <a:t>Eph. 4:20-24  But that is not the way you learned Christ!— </a:t>
            </a:r>
            <a:r>
              <a:rPr lang="en-US" sz="2400" baseline="30000" dirty="0"/>
              <a:t>21</a:t>
            </a:r>
            <a:r>
              <a:rPr lang="en-US" sz="2400" dirty="0"/>
              <a:t> assuming that you have heard about him and were taught in him, as the truth is in Jesus, </a:t>
            </a:r>
            <a:r>
              <a:rPr lang="en-US" sz="2400" baseline="30000" dirty="0"/>
              <a:t>22</a:t>
            </a:r>
            <a:r>
              <a:rPr lang="en-US" sz="2400" dirty="0"/>
              <a:t> to put off your old self, which belongs to your former manner of life and is corrupt through deceitful desires, </a:t>
            </a:r>
            <a:r>
              <a:rPr lang="en-US" sz="2400" baseline="30000" dirty="0"/>
              <a:t>23</a:t>
            </a:r>
            <a:r>
              <a:rPr lang="en-US" sz="2400" dirty="0"/>
              <a:t> and to be renewed in the spirit of your minds, </a:t>
            </a:r>
            <a:r>
              <a:rPr lang="en-US" sz="2400" baseline="30000" dirty="0"/>
              <a:t>24</a:t>
            </a:r>
            <a:r>
              <a:rPr lang="en-US" sz="2400" dirty="0"/>
              <a:t> and to put on the new self, created after the likeness of God in true righteousness and holiness.</a:t>
            </a:r>
          </a:p>
        </p:txBody>
      </p:sp>
      <p:sp>
        <p:nvSpPr>
          <p:cNvPr id="3" name="TextBox 2"/>
          <p:cNvSpPr txBox="1"/>
          <p:nvPr/>
        </p:nvSpPr>
        <p:spPr>
          <a:xfrm>
            <a:off x="8606432" y="87356"/>
            <a:ext cx="556563" cy="307777"/>
          </a:xfrm>
          <a:prstGeom prst="rect">
            <a:avLst/>
          </a:prstGeom>
          <a:noFill/>
        </p:spPr>
        <p:txBody>
          <a:bodyPr wrap="none" rtlCol="0">
            <a:spAutoFit/>
          </a:bodyPr>
          <a:lstStyle/>
          <a:p>
            <a:r>
              <a:rPr lang="en-US" sz="1400" dirty="0" smtClean="0">
                <a:solidFill>
                  <a:schemeClr val="bg1">
                    <a:lumMod val="75000"/>
                  </a:schemeClr>
                </a:solidFill>
              </a:rPr>
              <a:t>ESV</a:t>
            </a:r>
            <a:endParaRPr lang="en-US" sz="1400" dirty="0">
              <a:solidFill>
                <a:schemeClr val="bg1">
                  <a:lumMod val="75000"/>
                </a:schemeClr>
              </a:solidFill>
            </a:endParaRPr>
          </a:p>
        </p:txBody>
      </p:sp>
    </p:spTree>
    <p:extLst>
      <p:ext uri="{BB962C8B-B14F-4D97-AF65-F5344CB8AC3E}">
        <p14:creationId xmlns:p14="http://schemas.microsoft.com/office/powerpoint/2010/main" val="12775542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Shall we dance?</a:t>
            </a:r>
            <a:endParaRPr lang="en-US" dirty="0"/>
          </a:p>
        </p:txBody>
      </p:sp>
      <p:sp>
        <p:nvSpPr>
          <p:cNvPr id="3" name="Content Placeholder 2"/>
          <p:cNvSpPr>
            <a:spLocks noGrp="1"/>
          </p:cNvSpPr>
          <p:nvPr>
            <p:ph idx="1"/>
          </p:nvPr>
        </p:nvSpPr>
        <p:spPr/>
        <p:txBody>
          <a:bodyPr>
            <a:normAutofit/>
          </a:bodyPr>
          <a:lstStyle/>
          <a:p>
            <a:r>
              <a:rPr lang="en-US" sz="2800" dirty="0" smtClean="0"/>
              <a:t>What is dancing?</a:t>
            </a:r>
          </a:p>
          <a:p>
            <a:r>
              <a:rPr lang="en-US" sz="2800" dirty="0" smtClean="0"/>
              <a:t>What is harmless?</a:t>
            </a:r>
          </a:p>
          <a:p>
            <a:r>
              <a:rPr lang="en-US" sz="2800" dirty="0" smtClean="0"/>
              <a:t>What is wrong?</a:t>
            </a:r>
          </a:p>
        </p:txBody>
      </p:sp>
    </p:spTree>
    <p:extLst>
      <p:ext uri="{BB962C8B-B14F-4D97-AF65-F5344CB8AC3E}">
        <p14:creationId xmlns:p14="http://schemas.microsoft.com/office/powerpoint/2010/main" val="26288702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dancing?</a:t>
            </a:r>
            <a:endParaRPr lang="en-US" dirty="0"/>
          </a:p>
        </p:txBody>
      </p:sp>
      <p:sp>
        <p:nvSpPr>
          <p:cNvPr id="4" name="Rectangle 3"/>
          <p:cNvSpPr/>
          <p:nvPr/>
        </p:nvSpPr>
        <p:spPr>
          <a:xfrm>
            <a:off x="865908" y="1616640"/>
            <a:ext cx="6511637" cy="1200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400" dirty="0" smtClean="0"/>
              <a:t>Merriam-Webster online: “</a:t>
            </a:r>
            <a:r>
              <a:rPr lang="en-US" sz="2400" dirty="0"/>
              <a:t>to move your body in a way that goes with the rhythm and style of music that is being played.”</a:t>
            </a:r>
            <a:r>
              <a:rPr lang="en-US" sz="2400" dirty="0"/>
              <a:t> </a:t>
            </a:r>
          </a:p>
        </p:txBody>
      </p:sp>
      <p:sp>
        <p:nvSpPr>
          <p:cNvPr id="5" name="Rectangle 4"/>
          <p:cNvSpPr/>
          <p:nvPr/>
        </p:nvSpPr>
        <p:spPr>
          <a:xfrm>
            <a:off x="1574800" y="3071566"/>
            <a:ext cx="7112000" cy="3416320"/>
          </a:xfrm>
          <a:prstGeom prst="rect">
            <a:avLst/>
          </a:prstGeom>
        </p:spPr>
        <p:txBody>
          <a:bodyPr wrap="square">
            <a:spAutoFit/>
          </a:bodyPr>
          <a:lstStyle/>
          <a:p>
            <a:r>
              <a:rPr lang="en-US" sz="2400" dirty="0"/>
              <a:t>2 Sam. 6:14-15  And David danced before the Lord with all his might. And David was wearing a linen ephod. </a:t>
            </a:r>
            <a:r>
              <a:rPr lang="en-US" sz="2400" baseline="30000" dirty="0"/>
              <a:t>15</a:t>
            </a:r>
            <a:r>
              <a:rPr lang="en-US" sz="2400" dirty="0"/>
              <a:t> So David and all the house of Israel brought up the ark of the Lord with shouting and with the sound of the horn. </a:t>
            </a:r>
            <a:r>
              <a:rPr lang="en-US" sz="2400" baseline="30000" dirty="0"/>
              <a:t>16</a:t>
            </a:r>
            <a:r>
              <a:rPr lang="en-US" sz="2400" dirty="0"/>
              <a:t> As the ark of the Lord came into the city of David, Michal the daughter of Saul looked out of the window and saw King David leaping and dancing before the Lord, and she despised him in her heart.</a:t>
            </a:r>
          </a:p>
        </p:txBody>
      </p:sp>
      <p:sp>
        <p:nvSpPr>
          <p:cNvPr id="6" name="TextBox 5"/>
          <p:cNvSpPr txBox="1"/>
          <p:nvPr/>
        </p:nvSpPr>
        <p:spPr>
          <a:xfrm>
            <a:off x="8630623" y="11454"/>
            <a:ext cx="492593" cy="276999"/>
          </a:xfrm>
          <a:prstGeom prst="rect">
            <a:avLst/>
          </a:prstGeom>
          <a:noFill/>
        </p:spPr>
        <p:txBody>
          <a:bodyPr wrap="none" rtlCol="0">
            <a:spAutoFit/>
          </a:bodyPr>
          <a:lstStyle/>
          <a:p>
            <a:r>
              <a:rPr lang="en-US" sz="1200" dirty="0" smtClean="0">
                <a:solidFill>
                  <a:schemeClr val="bg1">
                    <a:lumMod val="75000"/>
                  </a:schemeClr>
                </a:solidFill>
              </a:rPr>
              <a:t>ESV</a:t>
            </a:r>
            <a:endParaRPr lang="en-US" sz="1200" dirty="0">
              <a:solidFill>
                <a:schemeClr val="bg1">
                  <a:lumMod val="75000"/>
                </a:schemeClr>
              </a:solidFill>
            </a:endParaRPr>
          </a:p>
        </p:txBody>
      </p:sp>
    </p:spTree>
    <p:extLst>
      <p:ext uri="{BB962C8B-B14F-4D97-AF65-F5344CB8AC3E}">
        <p14:creationId xmlns:p14="http://schemas.microsoft.com/office/powerpoint/2010/main" val="240824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dancing?</a:t>
            </a:r>
            <a:endParaRPr lang="en-US" dirty="0"/>
          </a:p>
        </p:txBody>
      </p:sp>
      <p:sp>
        <p:nvSpPr>
          <p:cNvPr id="4" name="Rectangle 3"/>
          <p:cNvSpPr/>
          <p:nvPr/>
        </p:nvSpPr>
        <p:spPr>
          <a:xfrm>
            <a:off x="865908" y="1616640"/>
            <a:ext cx="6511637" cy="1200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400" dirty="0" smtClean="0"/>
              <a:t>Merriam-Webster online: “</a:t>
            </a:r>
            <a:r>
              <a:rPr lang="en-US" sz="2400" dirty="0"/>
              <a:t>to move your body in a way that goes with the rhythm and style of music that is being played.”</a:t>
            </a:r>
            <a:r>
              <a:rPr lang="en-US" sz="2400" dirty="0"/>
              <a:t> </a:t>
            </a:r>
          </a:p>
        </p:txBody>
      </p:sp>
      <p:sp>
        <p:nvSpPr>
          <p:cNvPr id="5" name="Rectangle 4"/>
          <p:cNvSpPr/>
          <p:nvPr/>
        </p:nvSpPr>
        <p:spPr>
          <a:xfrm>
            <a:off x="1258455" y="3002296"/>
            <a:ext cx="7428345" cy="3785652"/>
          </a:xfrm>
          <a:prstGeom prst="rect">
            <a:avLst/>
          </a:prstGeom>
        </p:spPr>
        <p:txBody>
          <a:bodyPr wrap="square">
            <a:spAutoFit/>
          </a:bodyPr>
          <a:lstStyle/>
          <a:p>
            <a:r>
              <a:rPr lang="en-US" sz="2400" dirty="0"/>
              <a:t>Ex. 15:19-21  For when the horses of Pharaoh with his chariots and his horsemen went into the sea, the Lord brought back the waters of the sea upon them, but the people of Israel walked on dry ground in the midst of the sea. </a:t>
            </a:r>
            <a:r>
              <a:rPr lang="en-US" sz="2400" baseline="30000" dirty="0"/>
              <a:t>20</a:t>
            </a:r>
            <a:r>
              <a:rPr lang="en-US" sz="2400" dirty="0"/>
              <a:t> Then Miriam the prophetess, the sister of Aaron, took a tambourine in her hand, and all the women went out after her with tambourines and dancing. </a:t>
            </a:r>
            <a:r>
              <a:rPr lang="en-US" sz="2400" baseline="30000" dirty="0"/>
              <a:t>21</a:t>
            </a:r>
            <a:r>
              <a:rPr lang="en-US" sz="2400" dirty="0"/>
              <a:t> And Miriam sang to them: “Sing to the Lord, for he has triumphed gloriously; the horse and his rider he has thrown into the sea.”</a:t>
            </a:r>
          </a:p>
        </p:txBody>
      </p:sp>
      <p:sp>
        <p:nvSpPr>
          <p:cNvPr id="6" name="TextBox 5"/>
          <p:cNvSpPr txBox="1"/>
          <p:nvPr/>
        </p:nvSpPr>
        <p:spPr>
          <a:xfrm>
            <a:off x="8630623" y="11454"/>
            <a:ext cx="492593" cy="276999"/>
          </a:xfrm>
          <a:prstGeom prst="rect">
            <a:avLst/>
          </a:prstGeom>
          <a:noFill/>
        </p:spPr>
        <p:txBody>
          <a:bodyPr wrap="none" rtlCol="0">
            <a:spAutoFit/>
          </a:bodyPr>
          <a:lstStyle/>
          <a:p>
            <a:r>
              <a:rPr lang="en-US" sz="1200" dirty="0" smtClean="0">
                <a:solidFill>
                  <a:schemeClr val="bg1">
                    <a:lumMod val="75000"/>
                  </a:schemeClr>
                </a:solidFill>
              </a:rPr>
              <a:t>ESV</a:t>
            </a:r>
            <a:endParaRPr lang="en-US" sz="1200" dirty="0">
              <a:solidFill>
                <a:schemeClr val="bg1">
                  <a:lumMod val="75000"/>
                </a:schemeClr>
              </a:solidFill>
            </a:endParaRPr>
          </a:p>
        </p:txBody>
      </p:sp>
    </p:spTree>
    <p:extLst>
      <p:ext uri="{BB962C8B-B14F-4D97-AF65-F5344CB8AC3E}">
        <p14:creationId xmlns:p14="http://schemas.microsoft.com/office/powerpoint/2010/main" val="977224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dom-30779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923637" y="2979683"/>
            <a:ext cx="7428345"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Jer. 31:4  Thus says the Lord: “The people who survived the sword found grace in the wilderness; when Israel sought for rest, </a:t>
            </a:r>
            <a:r>
              <a:rPr lang="en-US" sz="2400" baseline="30000" dirty="0"/>
              <a:t>3</a:t>
            </a:r>
            <a:r>
              <a:rPr lang="en-US" sz="2400" dirty="0"/>
              <a:t> the Lord appeared to him from far away. I have loved you with an everlasting love; therefore I have continued my faithfulness to you</a:t>
            </a:r>
            <a:r>
              <a:rPr lang="en-US" sz="2400" dirty="0" smtClean="0"/>
              <a:t>. </a:t>
            </a:r>
            <a:r>
              <a:rPr lang="en-US" sz="2400" baseline="30000" dirty="0" smtClean="0"/>
              <a:t>4</a:t>
            </a:r>
            <a:r>
              <a:rPr lang="en-US" sz="2400" dirty="0" smtClean="0"/>
              <a:t> </a:t>
            </a:r>
            <a:r>
              <a:rPr lang="en-US" sz="2400" dirty="0"/>
              <a:t>Again I will build you, and you shall be built, O virgin Israel! Again you shall adorn yourself with tambourines and shall go forth in the dance of the merrymakers.</a:t>
            </a:r>
          </a:p>
        </p:txBody>
      </p:sp>
      <p:sp>
        <p:nvSpPr>
          <p:cNvPr id="6" name="TextBox 5"/>
          <p:cNvSpPr txBox="1"/>
          <p:nvPr/>
        </p:nvSpPr>
        <p:spPr>
          <a:xfrm>
            <a:off x="8651407" y="6581001"/>
            <a:ext cx="492593" cy="276999"/>
          </a:xfrm>
          <a:prstGeom prst="rect">
            <a:avLst/>
          </a:prstGeom>
          <a:noFill/>
        </p:spPr>
        <p:txBody>
          <a:bodyPr wrap="none" rtlCol="0">
            <a:spAutoFit/>
          </a:bodyPr>
          <a:lstStyle/>
          <a:p>
            <a:r>
              <a:rPr lang="en-US" sz="1200" dirty="0" smtClean="0">
                <a:solidFill>
                  <a:schemeClr val="bg1">
                    <a:lumMod val="50000"/>
                  </a:schemeClr>
                </a:solidFill>
              </a:rPr>
              <a:t>ESV</a:t>
            </a:r>
            <a:endParaRPr lang="en-US" sz="1200" dirty="0">
              <a:solidFill>
                <a:schemeClr val="bg1">
                  <a:lumMod val="50000"/>
                </a:schemeClr>
              </a:solidFill>
            </a:endParaRPr>
          </a:p>
        </p:txBody>
      </p:sp>
    </p:spTree>
    <p:extLst>
      <p:ext uri="{BB962C8B-B14F-4D97-AF65-F5344CB8AC3E}">
        <p14:creationId xmlns:p14="http://schemas.microsoft.com/office/powerpoint/2010/main" val="1440559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dom-30779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923637" y="3222137"/>
            <a:ext cx="7428345"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Mal. 4:1-2  “For behold, the day is coming, burning like an oven, when all the arrogant and all evildoers will be stubble. The day that is coming shall set them ablaze, says the Lord of hosts, so that it will leave them neither root nor branch. </a:t>
            </a:r>
            <a:r>
              <a:rPr lang="en-US" sz="2400" baseline="30000" dirty="0"/>
              <a:t>2</a:t>
            </a:r>
            <a:r>
              <a:rPr lang="en-US" sz="2400" dirty="0"/>
              <a:t> But for you who fear my name, the sun of righteousness shall rise with healing in its wings. You shall go out leaping like calves from the stall</a:t>
            </a:r>
            <a:r>
              <a:rPr lang="en-US" sz="2400" dirty="0" smtClean="0"/>
              <a:t>.</a:t>
            </a:r>
            <a:endParaRPr lang="en-US" sz="2400" dirty="0"/>
          </a:p>
        </p:txBody>
      </p:sp>
      <p:sp>
        <p:nvSpPr>
          <p:cNvPr id="6" name="TextBox 5"/>
          <p:cNvSpPr txBox="1"/>
          <p:nvPr/>
        </p:nvSpPr>
        <p:spPr>
          <a:xfrm>
            <a:off x="8651407" y="6581001"/>
            <a:ext cx="492593" cy="276999"/>
          </a:xfrm>
          <a:prstGeom prst="rect">
            <a:avLst/>
          </a:prstGeom>
          <a:noFill/>
        </p:spPr>
        <p:txBody>
          <a:bodyPr wrap="none" rtlCol="0">
            <a:spAutoFit/>
          </a:bodyPr>
          <a:lstStyle/>
          <a:p>
            <a:r>
              <a:rPr lang="en-US" sz="1200" dirty="0" smtClean="0">
                <a:solidFill>
                  <a:schemeClr val="bg1">
                    <a:lumMod val="50000"/>
                  </a:schemeClr>
                </a:solidFill>
              </a:rPr>
              <a:t>ESV</a:t>
            </a:r>
            <a:endParaRPr lang="en-US" sz="1200" dirty="0">
              <a:solidFill>
                <a:schemeClr val="bg1">
                  <a:lumMod val="50000"/>
                </a:schemeClr>
              </a:solidFill>
            </a:endParaRPr>
          </a:p>
        </p:txBody>
      </p:sp>
    </p:spTree>
    <p:extLst>
      <p:ext uri="{BB962C8B-B14F-4D97-AF65-F5344CB8AC3E}">
        <p14:creationId xmlns:p14="http://schemas.microsoft.com/office/powerpoint/2010/main" val="325260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2170977_0edb4650e9_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69" y="441269"/>
            <a:ext cx="4219979" cy="6339875"/>
          </a:xfrm>
          <a:prstGeom prst="rect">
            <a:avLst/>
          </a:prstGeom>
        </p:spPr>
      </p:pic>
      <p:sp>
        <p:nvSpPr>
          <p:cNvPr id="3" name="TextBox 2"/>
          <p:cNvSpPr txBox="1"/>
          <p:nvPr/>
        </p:nvSpPr>
        <p:spPr>
          <a:xfrm>
            <a:off x="46180" y="6734964"/>
            <a:ext cx="2742270" cy="169277"/>
          </a:xfrm>
          <a:prstGeom prst="rect">
            <a:avLst/>
          </a:prstGeom>
          <a:noFill/>
        </p:spPr>
        <p:txBody>
          <a:bodyPr wrap="none" rtlCol="0">
            <a:spAutoFit/>
          </a:bodyPr>
          <a:lstStyle/>
          <a:p>
            <a:r>
              <a:rPr lang="en-US" sz="500" dirty="0" smtClean="0">
                <a:solidFill>
                  <a:schemeClr val="accent1">
                    <a:lumMod val="60000"/>
                    <a:lumOff val="40000"/>
                  </a:schemeClr>
                </a:solidFill>
              </a:rPr>
              <a:t>“The Rockdale Ridge Runners at Paint Rock Valley” by Hana Loftus, CC 2.0, via </a:t>
            </a:r>
            <a:r>
              <a:rPr lang="en-US" sz="500" dirty="0" err="1" smtClean="0">
                <a:solidFill>
                  <a:schemeClr val="accent1">
                    <a:lumMod val="60000"/>
                    <a:lumOff val="40000"/>
                  </a:schemeClr>
                </a:solidFill>
              </a:rPr>
              <a:t>flickr.com</a:t>
            </a:r>
            <a:endParaRPr lang="en-US" sz="500" dirty="0">
              <a:solidFill>
                <a:schemeClr val="accent1">
                  <a:lumMod val="60000"/>
                  <a:lumOff val="40000"/>
                </a:schemeClr>
              </a:solidFill>
            </a:endParaRPr>
          </a:p>
        </p:txBody>
      </p:sp>
    </p:spTree>
    <p:extLst>
      <p:ext uri="{BB962C8B-B14F-4D97-AF65-F5344CB8AC3E}">
        <p14:creationId xmlns:p14="http://schemas.microsoft.com/office/powerpoint/2010/main" val="33227086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wrong?</a:t>
            </a:r>
            <a:endParaRPr lang="en-US" dirty="0"/>
          </a:p>
        </p:txBody>
      </p:sp>
      <p:sp>
        <p:nvSpPr>
          <p:cNvPr id="5" name="Text Placeholder 4"/>
          <p:cNvSpPr>
            <a:spLocks noGrp="1"/>
          </p:cNvSpPr>
          <p:nvPr>
            <p:ph type="body" idx="1"/>
          </p:nvPr>
        </p:nvSpPr>
        <p:spPr/>
        <p:txBody>
          <a:bodyPr/>
          <a:lstStyle/>
          <a:p>
            <a:r>
              <a:rPr lang="en-US" dirty="0" smtClean="0"/>
              <a:t>Thayer: “</a:t>
            </a:r>
            <a:r>
              <a:rPr lang="en-US" dirty="0"/>
              <a:t>wanton (acts or) </a:t>
            </a:r>
            <a:r>
              <a:rPr lang="en-US" dirty="0" smtClean="0"/>
              <a:t>manners</a:t>
            </a:r>
            <a:r>
              <a:rPr lang="en-US" dirty="0"/>
              <a:t>, as filthy words, indecent bodily movements, unchaste handling of males and females, etc.” </a:t>
            </a:r>
            <a:endParaRPr lang="en-US" dirty="0"/>
          </a:p>
        </p:txBody>
      </p:sp>
      <p:sp>
        <p:nvSpPr>
          <p:cNvPr id="6" name="Rectangle 5"/>
          <p:cNvSpPr/>
          <p:nvPr/>
        </p:nvSpPr>
        <p:spPr>
          <a:xfrm>
            <a:off x="722313" y="716018"/>
            <a:ext cx="7772400" cy="1200328"/>
          </a:xfrm>
          <a:prstGeom prst="rect">
            <a:avLst/>
          </a:prstGeom>
        </p:spPr>
        <p:txBody>
          <a:bodyPr wrap="square">
            <a:spAutoFit/>
          </a:bodyPr>
          <a:lstStyle/>
          <a:p>
            <a:r>
              <a:rPr lang="en-US" sz="2400" dirty="0"/>
              <a:t>Rom. 13:13  Let us walk properly as in the daytime, not in orgies and drunkenness, not in sexual immorality and </a:t>
            </a:r>
            <a:r>
              <a:rPr lang="en-US" sz="2400" dirty="0">
                <a:solidFill>
                  <a:srgbClr val="FFFF00"/>
                </a:solidFill>
              </a:rPr>
              <a:t>sensuality</a:t>
            </a:r>
            <a:r>
              <a:rPr lang="en-US" sz="2400" dirty="0"/>
              <a:t>, not in quarreling and jealousy.</a:t>
            </a:r>
          </a:p>
        </p:txBody>
      </p:sp>
      <p:sp>
        <p:nvSpPr>
          <p:cNvPr id="8" name="TextBox 7"/>
          <p:cNvSpPr txBox="1"/>
          <p:nvPr/>
        </p:nvSpPr>
        <p:spPr>
          <a:xfrm>
            <a:off x="8630623" y="11454"/>
            <a:ext cx="492593" cy="276999"/>
          </a:xfrm>
          <a:prstGeom prst="rect">
            <a:avLst/>
          </a:prstGeom>
          <a:noFill/>
        </p:spPr>
        <p:txBody>
          <a:bodyPr wrap="none" rtlCol="0">
            <a:spAutoFit/>
          </a:bodyPr>
          <a:lstStyle/>
          <a:p>
            <a:r>
              <a:rPr lang="en-US" sz="1200" dirty="0" smtClean="0">
                <a:solidFill>
                  <a:srgbClr val="BEC7C2"/>
                </a:solidFill>
              </a:rPr>
              <a:t>ESV</a:t>
            </a:r>
            <a:endParaRPr lang="en-US" sz="1200" dirty="0">
              <a:solidFill>
                <a:srgbClr val="BEC7C2"/>
              </a:solidFill>
            </a:endParaRPr>
          </a:p>
        </p:txBody>
      </p:sp>
      <p:sp>
        <p:nvSpPr>
          <p:cNvPr id="9" name="Rectangle 8"/>
          <p:cNvSpPr/>
          <p:nvPr/>
        </p:nvSpPr>
        <p:spPr>
          <a:xfrm>
            <a:off x="722313" y="2068746"/>
            <a:ext cx="7772400" cy="830997"/>
          </a:xfrm>
          <a:prstGeom prst="rect">
            <a:avLst/>
          </a:prstGeom>
        </p:spPr>
        <p:txBody>
          <a:bodyPr wrap="square">
            <a:spAutoFit/>
          </a:bodyPr>
          <a:lstStyle/>
          <a:p>
            <a:r>
              <a:rPr lang="en-US" sz="2400" dirty="0"/>
              <a:t>Gal. 5:19  Now the works of the flesh are evident: sexual immorality, impurity, </a:t>
            </a:r>
            <a:r>
              <a:rPr lang="en-US" sz="2400" dirty="0">
                <a:solidFill>
                  <a:srgbClr val="FFFF00"/>
                </a:solidFill>
              </a:rPr>
              <a:t>sensuality</a:t>
            </a:r>
          </a:p>
        </p:txBody>
      </p:sp>
    </p:spTree>
    <p:extLst>
      <p:ext uri="{BB962C8B-B14F-4D97-AF65-F5344CB8AC3E}">
        <p14:creationId xmlns:p14="http://schemas.microsoft.com/office/powerpoint/2010/main" val="2132140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7182"/>
            <a:ext cx="9144000" cy="6430818"/>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0818" y="485939"/>
            <a:ext cx="7920182" cy="6247864"/>
          </a:xfrm>
          <a:prstGeom prst="rect">
            <a:avLst/>
          </a:prstGeom>
        </p:spPr>
        <p:txBody>
          <a:bodyPr wrap="square">
            <a:spAutoFit/>
          </a:bodyPr>
          <a:lstStyle/>
          <a:p>
            <a:r>
              <a:rPr lang="en-US" sz="2000" i="1" dirty="0">
                <a:solidFill>
                  <a:schemeClr val="bg1"/>
                </a:solidFill>
              </a:rPr>
              <a:t>Oh baby when you talk like that</a:t>
            </a:r>
            <a:endParaRPr lang="en-US" sz="2000" dirty="0">
              <a:solidFill>
                <a:schemeClr val="bg1"/>
              </a:solidFill>
            </a:endParaRPr>
          </a:p>
          <a:p>
            <a:r>
              <a:rPr lang="en-US" sz="2000" i="1" dirty="0">
                <a:solidFill>
                  <a:schemeClr val="bg1"/>
                </a:solidFill>
              </a:rPr>
              <a:t>You make a woman go mad</a:t>
            </a:r>
            <a:endParaRPr lang="en-US" sz="2000" dirty="0">
              <a:solidFill>
                <a:schemeClr val="bg1"/>
              </a:solidFill>
            </a:endParaRPr>
          </a:p>
          <a:p>
            <a:r>
              <a:rPr lang="en-US" sz="2000" i="1" dirty="0">
                <a:solidFill>
                  <a:schemeClr val="bg1"/>
                </a:solidFill>
              </a:rPr>
              <a:t>So be wise and keep on</a:t>
            </a:r>
            <a:endParaRPr lang="en-US" sz="2000" dirty="0">
              <a:solidFill>
                <a:schemeClr val="bg1"/>
              </a:solidFill>
            </a:endParaRPr>
          </a:p>
          <a:p>
            <a:r>
              <a:rPr lang="en-US" sz="2000" i="1" dirty="0">
                <a:solidFill>
                  <a:schemeClr val="bg1"/>
                </a:solidFill>
              </a:rPr>
              <a:t>Reading the signs of my body</a:t>
            </a:r>
            <a:endParaRPr lang="en-US" sz="2000" dirty="0">
              <a:solidFill>
                <a:schemeClr val="bg1"/>
              </a:solidFill>
            </a:endParaRPr>
          </a:p>
          <a:p>
            <a:r>
              <a:rPr lang="en-US" sz="2000" i="1" dirty="0">
                <a:solidFill>
                  <a:schemeClr val="bg1"/>
                </a:solidFill>
              </a:rPr>
              <a:t> </a:t>
            </a:r>
            <a:endParaRPr lang="en-US" sz="2000" dirty="0">
              <a:solidFill>
                <a:schemeClr val="bg1"/>
              </a:solidFill>
            </a:endParaRPr>
          </a:p>
          <a:p>
            <a:r>
              <a:rPr lang="en-US" sz="2000" i="1" dirty="0">
                <a:solidFill>
                  <a:schemeClr val="bg1"/>
                </a:solidFill>
              </a:rPr>
              <a:t>And I'm on tonight</a:t>
            </a:r>
            <a:endParaRPr lang="en-US" sz="2000" dirty="0">
              <a:solidFill>
                <a:schemeClr val="bg1"/>
              </a:solidFill>
            </a:endParaRPr>
          </a:p>
          <a:p>
            <a:r>
              <a:rPr lang="en-US" sz="2000" i="1" dirty="0">
                <a:solidFill>
                  <a:schemeClr val="bg1"/>
                </a:solidFill>
              </a:rPr>
              <a:t>You know my hips don't lie</a:t>
            </a:r>
            <a:endParaRPr lang="en-US" sz="2000" dirty="0">
              <a:solidFill>
                <a:schemeClr val="bg1"/>
              </a:solidFill>
            </a:endParaRPr>
          </a:p>
          <a:p>
            <a:r>
              <a:rPr lang="en-US" sz="2000" i="1" dirty="0">
                <a:solidFill>
                  <a:schemeClr val="bg1"/>
                </a:solidFill>
              </a:rPr>
              <a:t>And I'm starting to feel it's right</a:t>
            </a:r>
            <a:endParaRPr lang="en-US" sz="2000" dirty="0">
              <a:solidFill>
                <a:schemeClr val="bg1"/>
              </a:solidFill>
            </a:endParaRPr>
          </a:p>
          <a:p>
            <a:r>
              <a:rPr lang="en-US" sz="2000" i="1" dirty="0">
                <a:solidFill>
                  <a:schemeClr val="bg1"/>
                </a:solidFill>
              </a:rPr>
              <a:t>All the attraction, the tension</a:t>
            </a:r>
            <a:endParaRPr lang="en-US" sz="2000" dirty="0">
              <a:solidFill>
                <a:schemeClr val="bg1"/>
              </a:solidFill>
            </a:endParaRPr>
          </a:p>
          <a:p>
            <a:r>
              <a:rPr lang="en-US" sz="2000" i="1" dirty="0">
                <a:solidFill>
                  <a:schemeClr val="bg1"/>
                </a:solidFill>
              </a:rPr>
              <a:t>Don't you see baby, this is perfection</a:t>
            </a:r>
            <a:endParaRPr lang="en-US" sz="2000" dirty="0">
              <a:solidFill>
                <a:schemeClr val="bg1"/>
              </a:solidFill>
            </a:endParaRPr>
          </a:p>
          <a:p>
            <a:r>
              <a:rPr lang="en-US" sz="2000" i="1" dirty="0">
                <a:solidFill>
                  <a:schemeClr val="bg1"/>
                </a:solidFill>
              </a:rPr>
              <a:t> </a:t>
            </a:r>
            <a:endParaRPr lang="en-US" sz="2000" dirty="0">
              <a:solidFill>
                <a:schemeClr val="bg1"/>
              </a:solidFill>
            </a:endParaRPr>
          </a:p>
          <a:p>
            <a:r>
              <a:rPr lang="en-US" sz="2000" i="1" dirty="0">
                <a:solidFill>
                  <a:schemeClr val="bg1"/>
                </a:solidFill>
              </a:rPr>
              <a:t>Hey Girl, I can see your body moving</a:t>
            </a:r>
            <a:endParaRPr lang="en-US" sz="2000" dirty="0">
              <a:solidFill>
                <a:schemeClr val="bg1"/>
              </a:solidFill>
            </a:endParaRPr>
          </a:p>
          <a:p>
            <a:r>
              <a:rPr lang="en-US" sz="2000" i="1" dirty="0">
                <a:solidFill>
                  <a:schemeClr val="bg1"/>
                </a:solidFill>
              </a:rPr>
              <a:t>And it's driving me crazy</a:t>
            </a:r>
            <a:endParaRPr lang="en-US" sz="2000" dirty="0">
              <a:solidFill>
                <a:schemeClr val="bg1"/>
              </a:solidFill>
            </a:endParaRPr>
          </a:p>
          <a:p>
            <a:r>
              <a:rPr lang="en-US" sz="2000" i="1" dirty="0">
                <a:solidFill>
                  <a:schemeClr val="bg1"/>
                </a:solidFill>
              </a:rPr>
              <a:t>And I didn't have the slightest idea</a:t>
            </a:r>
            <a:endParaRPr lang="en-US" sz="2000" dirty="0">
              <a:solidFill>
                <a:schemeClr val="bg1"/>
              </a:solidFill>
            </a:endParaRPr>
          </a:p>
          <a:p>
            <a:r>
              <a:rPr lang="en-US" sz="2000" i="1" dirty="0">
                <a:solidFill>
                  <a:schemeClr val="bg1"/>
                </a:solidFill>
              </a:rPr>
              <a:t>Until I saw you dancing</a:t>
            </a:r>
            <a:endParaRPr lang="en-US" sz="2000" dirty="0">
              <a:solidFill>
                <a:schemeClr val="bg1"/>
              </a:solidFill>
            </a:endParaRPr>
          </a:p>
          <a:p>
            <a:r>
              <a:rPr lang="en-US" sz="2000" i="1" dirty="0">
                <a:solidFill>
                  <a:schemeClr val="bg1"/>
                </a:solidFill>
              </a:rPr>
              <a:t> </a:t>
            </a:r>
            <a:endParaRPr lang="en-US" sz="2000" dirty="0">
              <a:solidFill>
                <a:schemeClr val="bg1"/>
              </a:solidFill>
            </a:endParaRPr>
          </a:p>
          <a:p>
            <a:r>
              <a:rPr lang="en-US" sz="2000" i="1" dirty="0">
                <a:solidFill>
                  <a:schemeClr val="bg1"/>
                </a:solidFill>
              </a:rPr>
              <a:t>And when you walk up on the dance floor</a:t>
            </a:r>
            <a:endParaRPr lang="en-US" sz="2000" dirty="0">
              <a:solidFill>
                <a:schemeClr val="bg1"/>
              </a:solidFill>
            </a:endParaRPr>
          </a:p>
          <a:p>
            <a:r>
              <a:rPr lang="en-US" sz="2000" i="1" dirty="0">
                <a:solidFill>
                  <a:schemeClr val="bg1"/>
                </a:solidFill>
              </a:rPr>
              <a:t>Nobody cannot ignore the way you move your body, girl</a:t>
            </a:r>
            <a:endParaRPr lang="en-US" sz="2000" dirty="0">
              <a:solidFill>
                <a:schemeClr val="bg1"/>
              </a:solidFill>
            </a:endParaRPr>
          </a:p>
          <a:p>
            <a:r>
              <a:rPr lang="en-US" sz="2000" i="1" dirty="0">
                <a:solidFill>
                  <a:schemeClr val="bg1"/>
                </a:solidFill>
              </a:rPr>
              <a:t>And everything so unexpected - the way you right and left it</a:t>
            </a:r>
            <a:endParaRPr lang="en-US" sz="2000" dirty="0">
              <a:solidFill>
                <a:schemeClr val="bg1"/>
              </a:solidFill>
            </a:endParaRPr>
          </a:p>
          <a:p>
            <a:r>
              <a:rPr lang="en-US" sz="2000" i="1" dirty="0">
                <a:solidFill>
                  <a:schemeClr val="bg1"/>
                </a:solidFill>
              </a:rPr>
              <a:t>So you can keep on shaking it</a:t>
            </a:r>
            <a:endParaRPr lang="en-US" sz="2000" dirty="0">
              <a:solidFill>
                <a:schemeClr val="bg1"/>
              </a:solidFill>
            </a:endParaRPr>
          </a:p>
        </p:txBody>
      </p:sp>
    </p:spTree>
    <p:extLst>
      <p:ext uri="{BB962C8B-B14F-4D97-AF65-F5344CB8AC3E}">
        <p14:creationId xmlns:p14="http://schemas.microsoft.com/office/powerpoint/2010/main" val="2075103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162</TotalTime>
  <Words>1012</Words>
  <Application>Microsoft Macintosh PowerPoint</Application>
  <PresentationFormat>On-screen Show (4:3)</PresentationFormat>
  <Paragraphs>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Clarity</vt:lpstr>
      <vt:lpstr>Shall we Dance?</vt:lpstr>
      <vt:lpstr>Shall we dance?</vt:lpstr>
      <vt:lpstr>What is dancing?</vt:lpstr>
      <vt:lpstr>What is dancing?</vt:lpstr>
      <vt:lpstr>PowerPoint Presentation</vt:lpstr>
      <vt:lpstr>PowerPoint Presentation</vt:lpstr>
      <vt:lpstr>PowerPoint Presentation</vt:lpstr>
      <vt:lpstr>What is wrong?</vt:lpstr>
      <vt:lpstr>PowerPoint Presentation</vt:lpstr>
      <vt:lpstr>What is wrong?</vt:lpstr>
      <vt:lpstr>PowerPoint Presentation</vt:lpstr>
      <vt:lpstr>PowerPoint Presentation</vt:lpstr>
      <vt:lpstr>PowerPoint Presentation</vt:lpstr>
      <vt:lpstr>PowerPoint Presentation</vt:lpstr>
    </vt:vector>
  </TitlesOfParts>
  <Company>South Fayetteville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Shall we Dance?</dc:title>
  <dc:creator>Eric Reynolds</dc:creator>
  <cp:lastModifiedBy>Eric Reynolds</cp:lastModifiedBy>
  <cp:revision>13</cp:revision>
  <dcterms:created xsi:type="dcterms:W3CDTF">2015-03-22T18:30:48Z</dcterms:created>
  <dcterms:modified xsi:type="dcterms:W3CDTF">2015-03-22T21:13:33Z</dcterms:modified>
</cp:coreProperties>
</file>